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5" r:id="rId10"/>
    <p:sldId id="264" r:id="rId11"/>
    <p:sldId id="266" r:id="rId12"/>
    <p:sldId id="268" r:id="rId13"/>
    <p:sldId id="267" r:id="rId14"/>
    <p:sldId id="270" r:id="rId15"/>
    <p:sldId id="271" r:id="rId16"/>
    <p:sldId id="272" r:id="rId17"/>
    <p:sldId id="273" r:id="rId18"/>
    <p:sldId id="274" r:id="rId19"/>
    <p:sldId id="269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CC8B8-0C37-BB43-96E4-C41473027887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C1950-2945-9B49-81A2-F471177E6E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658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C1950-2945-9B49-81A2-F471177E6E46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687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C1950-2945-9B49-81A2-F471177E6E46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278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7AA3D-41CF-0E42-8E99-CAAC8FD81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3D606F-C937-C64B-A661-7E82CA11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CE2FFC-6AFF-0F4D-8C37-93622C68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5BB374-C10E-9746-B6F1-4A35D4EE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FDEDA2-6D7F-654A-A7D4-881E6311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106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51E64A-5152-3840-9263-21EF0E90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FD0E1F-C85B-3747-8ABC-3C7B6E2F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A6DF9-B724-1443-B2ED-08222F3A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6FB7F-A80F-5C46-ADC6-3F3E9A37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88CDDF-8D29-F040-82C8-AC3B52D3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021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001372-0EBB-6141-B844-5CBE8CF95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97B8FC-871F-F940-AE7D-0FAAF976E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8FC669-0AC4-8C42-8BBA-68597002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0D14E3-7F65-DE4E-90D6-ADB52EE2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C24895-8B7C-DC42-98C0-49E35CE7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08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05A89-7E45-D14F-8B2B-0E9B5701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D3617-A5D2-EF40-8CEA-29EBC552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D86588-3D89-D74F-A860-1E503A86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7AB61E-99D6-BD41-919E-25E13B6F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58897-C936-CB4D-B118-6C7C50C3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2815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4755C-2E95-6647-80FD-25D5FBA8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7C3CE4-EF1B-5D47-8A49-6BD95C38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B452D-0546-FE47-B21C-D4F0C72B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B41A1B-5939-B541-85EF-F1A16C26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D24111-1472-D347-B7CF-52764569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60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D9899-3D4D-594D-AD01-740BB10B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27C5F-99C7-1A4D-859E-50E80E23C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299665-1E22-2340-9463-3D3907F0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7B066E-F7F4-BA44-B190-3B8FB9CB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5184B7-F4E5-7543-A314-9D798EE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3D7871-127E-594E-987C-F26AE7BE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970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8A14F-FA2F-A248-AAC8-125BD0E4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063209-708D-2F4C-B19C-0949B71E0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DC5126-3921-5242-B877-861C153AF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84EABE-DF5C-854C-BE31-4807D3F6D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B7713E-BC8A-CC45-B2C1-57E4608D0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13A034-7D63-D643-8879-7358A218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14C4D17-925D-2142-8D2E-24111B9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AB44F63-DD7B-D642-95D2-280DF97A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500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60B2D-441F-374C-ABBF-077BA8C3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513771-A9EA-1847-92AA-B443A803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391C19-A84D-0C4C-ABA2-135AB0C9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D43C4D-48E7-F94C-A686-9CBBD496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80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89B24B1-90A2-204B-80F2-BE5CA076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CF4172-2F27-5B4A-902D-D3A14909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968FA8-0DD7-3E44-9354-14FBE571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153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0C0FC-B7CD-D044-B505-5FC6CC17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AC0D7-12CA-CB40-9113-CBB12C1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71B5F7-A69A-514B-920E-5D8C5CC1F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3866CB-6DA3-F848-868A-4A74CCE3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F220DE-429D-FF4A-B4B3-BA515F9C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842F7F-F808-A344-A9AD-05956162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70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ED7DF-F272-C747-B3DF-172686F8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CEE581-176B-304B-BEE2-68ACFFA81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8296A8-52F8-724F-B964-418478A7D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17CC5C-9639-664C-B22C-10FBDEDC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77BEBD-1872-4B42-A07D-FE39E34D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405057-C660-E845-BA24-42AB14F1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993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A02D360-8B63-6644-A51A-71FF5C22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B6291E-9A2E-6249-9FAE-135780B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21D4D-A586-794E-A17D-AE6D8116C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41292-F7A5-ED40-8E84-20D38720746A}" type="datetimeFigureOut">
              <a:rPr kumimoji="1" lang="zh-TW" altLang="en-US" smtClean="0"/>
              <a:t>2022/3/4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55E66E-39E7-4545-B4F8-2E250077D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3A738D-3FAE-464F-AAEE-9CE7C5EEF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DCAD9-D004-D64D-B449-F88FEF7045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008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953EB-E3C3-2D4B-8175-D187F85D0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Real Estate Price Prediction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C89EB4-848D-A045-B124-FD2E15AB4C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106306029 </a:t>
            </a:r>
            <a:r>
              <a:rPr kumimoji="1" lang="zh-TW" altLang="en-US" dirty="0"/>
              <a:t>資管四甲</a:t>
            </a:r>
            <a:r>
              <a:rPr kumimoji="1" lang="en-US" altLang="zh-TW" dirty="0"/>
              <a:t> </a:t>
            </a:r>
            <a:r>
              <a:rPr kumimoji="1" lang="zh-TW" altLang="en-US" dirty="0"/>
              <a:t>羅恩力 </a:t>
            </a:r>
            <a:r>
              <a:rPr kumimoji="1" lang="en-US" altLang="zh-TW" dirty="0" err="1"/>
              <a:t>En</a:t>
            </a:r>
            <a:r>
              <a:rPr kumimoji="1" lang="en-US" altLang="zh-TW" dirty="0"/>
              <a:t>-Li, Luo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21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D203B2C-B310-4746-92E1-27FF301D1923}"/>
                  </a:ext>
                </a:extLst>
              </p:cNvPr>
              <p:cNvSpPr txBox="1"/>
              <p:nvPr/>
            </p:nvSpPr>
            <p:spPr>
              <a:xfrm>
                <a:off x="477158" y="1255776"/>
                <a:ext cx="6531340" cy="6972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4000" dirty="0"/>
                  <a:t>Ex: Have a data series: [1, 2, 3]</a:t>
                </a:r>
              </a:p>
              <a:p>
                <a:endParaRPr kumimoji="1" lang="en-US" altLang="zh-TW" sz="4000" dirty="0"/>
              </a:p>
              <a:p>
                <a:r>
                  <a:rPr kumimoji="1" lang="en-US" altLang="zh-TW" sz="4000" dirty="0"/>
                  <a:t>y = [1, 3, 6]</a:t>
                </a:r>
                <a:r>
                  <a:rPr kumimoji="1" lang="en-US" altLang="zh-TW" sz="4000" baseline="30000" dirty="0"/>
                  <a:t>T</a:t>
                </a:r>
                <a:endParaRPr kumimoji="1" lang="en-US" altLang="zh-TW" sz="4000" dirty="0"/>
              </a:p>
              <a:p>
                <a:endParaRPr kumimoji="1" lang="en-US" altLang="zh-TW" sz="4000" dirty="0"/>
              </a:p>
              <a:p>
                <a:r>
                  <a:rPr kumimoji="1" lang="en-US" altLang="zh-TW" sz="4000" dirty="0"/>
                  <a:t>B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kumimoji="1" lang="en-US" altLang="zh-TW" sz="4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4.5</m:t>
                          </m:r>
                        </m:e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kumimoji="1" lang="en-US" altLang="zh-TW" sz="4000" dirty="0"/>
                  <a:t>]</a:t>
                </a:r>
              </a:p>
              <a:p>
                <a:r>
                  <a:rPr kumimoji="1" lang="en-US" altLang="zh-TW" sz="4000" dirty="0"/>
                  <a:t>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zh-TW" sz="4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mr>
                      <m:mr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mr>
                    </m:m>
                  </m:oMath>
                </a14:m>
                <a:r>
                  <a:rPr kumimoji="1" lang="en-US" altLang="zh-TW" sz="4000" dirty="0"/>
                  <a:t>]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 = (B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B)</a:t>
                </a:r>
                <a:r>
                  <a:rPr kumimoji="1" lang="en-US" altLang="zh-TW" sz="4000" baseline="30000" dirty="0"/>
                  <a:t>-1</a:t>
                </a:r>
                <a:r>
                  <a:rPr kumimoji="1" lang="en-US" altLang="zh-TW" sz="4000" dirty="0"/>
                  <a:t>B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y</a:t>
                </a:r>
              </a:p>
              <a:p>
                <a:r>
                  <a:rPr kumimoji="1" lang="en-US" altLang="zh-TW" sz="4000" dirty="0"/>
                  <a:t>Finally, get </a:t>
                </a:r>
                <a:r>
                  <a:rPr kumimoji="1" lang="en-US" altLang="zh-TW" sz="2800" dirty="0"/>
                  <a:t>X</a:t>
                </a:r>
                <a:r>
                  <a:rPr kumimoji="1" lang="en-US" altLang="zh-TW" sz="2800" baseline="30000" dirty="0"/>
                  <a:t>(1)</a:t>
                </a:r>
                <a:r>
                  <a:rPr kumimoji="1" lang="en-US" altLang="zh-TW" sz="2800" dirty="0"/>
                  <a:t>(k) = (X</a:t>
                </a:r>
                <a:r>
                  <a:rPr kumimoji="1" lang="en-US" altLang="zh-TW" sz="2800" baseline="30000" dirty="0"/>
                  <a:t>(0)</a:t>
                </a:r>
                <a:r>
                  <a:rPr kumimoji="1" lang="en-US" altLang="zh-TW" sz="2800" dirty="0"/>
                  <a:t>(1)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kumimoji="1" lang="en-US" altLang="zh-TW" sz="2800" dirty="0"/>
                  <a:t>)e</a:t>
                </a:r>
                <a:r>
                  <a:rPr kumimoji="1" lang="en-US" altLang="zh-TW" sz="2800" baseline="30000" dirty="0"/>
                  <a:t>-𝑎(k-1)</a:t>
                </a:r>
                <a:r>
                  <a:rPr kumimoji="1" lang="en-US" altLang="zh-TW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1257300" lvl="2" indent="-342900">
                  <a:buAutoNum type="arabicParenBoth"/>
                </a:pPr>
                <a:endParaRPr kumimoji="1" lang="en-US" altLang="zh-TW" sz="4000" dirty="0"/>
              </a:p>
              <a:p>
                <a:endParaRPr kumimoji="1" lang="en-US" altLang="zh-TW" sz="4000" dirty="0"/>
              </a:p>
              <a:p>
                <a:pPr marL="342900" indent="-342900">
                  <a:buAutoNum type="arabicParenBoth"/>
                </a:pPr>
                <a:endParaRPr kumimoji="1" lang="zh-TW" altLang="en-US" sz="4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D203B2C-B310-4746-92E1-27FF301D1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8" y="1255776"/>
                <a:ext cx="6531340" cy="6972422"/>
              </a:xfrm>
              <a:prstGeom prst="rect">
                <a:avLst/>
              </a:prstGeom>
              <a:blipFill>
                <a:blip r:embed="rId2"/>
                <a:stretch>
                  <a:fillRect l="-3301" t="-1455" r="-1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FE7D81BC-A862-9447-A466-7376AB8D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Grey Model(GM) for time series prediction</a:t>
            </a:r>
            <a:endParaRPr kumimoji="1" lang="zh-TW" altLang="en-US" dirty="0"/>
          </a:p>
        </p:txBody>
      </p:sp>
      <p:pic>
        <p:nvPicPr>
          <p:cNvPr id="2054" name="Picture 6" descr="Procedure of Grey prediction system">
            <a:extLst>
              <a:ext uri="{FF2B5EF4-FFF2-40B4-BE49-F238E27FC236}">
                <a16:creationId xmlns:a16="http://schemas.microsoft.com/office/drawing/2014/main" id="{ABD2E6AB-799E-1940-B188-49BDED514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57" y="1455050"/>
            <a:ext cx="3817474" cy="5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F6FBDCB-41A8-5C44-B6FD-EB0079138FA8}"/>
              </a:ext>
            </a:extLst>
          </p:cNvPr>
          <p:cNvCxnSpPr/>
          <p:nvPr/>
        </p:nvCxnSpPr>
        <p:spPr>
          <a:xfrm>
            <a:off x="1487424" y="3048000"/>
            <a:ext cx="682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76BD78A-EE0D-3947-8D9D-090F49EDC4AC}"/>
              </a:ext>
            </a:extLst>
          </p:cNvPr>
          <p:cNvCxnSpPr/>
          <p:nvPr/>
        </p:nvCxnSpPr>
        <p:spPr>
          <a:xfrm>
            <a:off x="1840992" y="3048000"/>
            <a:ext cx="0" cy="743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87392B3-6AAD-9C44-955B-B6E204A951BF}"/>
                  </a:ext>
                </a:extLst>
              </p:cNvPr>
              <p:cNvSpPr txBox="1"/>
              <p:nvPr/>
            </p:nvSpPr>
            <p:spPr>
              <a:xfrm>
                <a:off x="719328" y="3123532"/>
                <a:ext cx="1207008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-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(1+3)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87392B3-6AAD-9C44-955B-B6E204A9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" y="3123532"/>
                <a:ext cx="1207008" cy="483466"/>
              </a:xfrm>
              <a:prstGeom prst="rect">
                <a:avLst/>
              </a:prstGeom>
              <a:blipFill>
                <a:blip r:embed="rId4"/>
                <a:stretch>
                  <a:fillRect l="-4167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565149D-46EE-D84F-938F-43BBD54A65BF}"/>
              </a:ext>
            </a:extLst>
          </p:cNvPr>
          <p:cNvCxnSpPr>
            <a:cxnSpLocks/>
          </p:cNvCxnSpPr>
          <p:nvPr/>
        </p:nvCxnSpPr>
        <p:spPr>
          <a:xfrm>
            <a:off x="1926336" y="3123532"/>
            <a:ext cx="79248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15DF3E4-5BA9-8C4D-A13E-E42473C55E68}"/>
              </a:ext>
            </a:extLst>
          </p:cNvPr>
          <p:cNvCxnSpPr>
            <a:cxnSpLocks/>
          </p:cNvCxnSpPr>
          <p:nvPr/>
        </p:nvCxnSpPr>
        <p:spPr>
          <a:xfrm flipH="1">
            <a:off x="2147462" y="3123532"/>
            <a:ext cx="205594" cy="1326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644BDED-6865-0D4A-ADF2-F661164601AE}"/>
                  </a:ext>
                </a:extLst>
              </p:cNvPr>
              <p:cNvSpPr txBox="1"/>
              <p:nvPr/>
            </p:nvSpPr>
            <p:spPr>
              <a:xfrm>
                <a:off x="2267712" y="3262676"/>
                <a:ext cx="1207008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-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(3+6)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644BDED-6865-0D4A-ADF2-F66116460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12" y="3262676"/>
                <a:ext cx="1207008" cy="483466"/>
              </a:xfrm>
              <a:prstGeom prst="rect">
                <a:avLst/>
              </a:prstGeom>
              <a:blipFill>
                <a:blip r:embed="rId5"/>
                <a:stretch>
                  <a:fillRect l="-4167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9DD4C7E-7CFF-C844-915F-7F5E70687358}"/>
              </a:ext>
            </a:extLst>
          </p:cNvPr>
          <p:cNvCxnSpPr/>
          <p:nvPr/>
        </p:nvCxnSpPr>
        <p:spPr>
          <a:xfrm>
            <a:off x="5419344" y="1871472"/>
            <a:ext cx="682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32DAA3A-E088-4245-856E-B423FDF636B1}"/>
              </a:ext>
            </a:extLst>
          </p:cNvPr>
          <p:cNvCxnSpPr>
            <a:cxnSpLocks/>
          </p:cNvCxnSpPr>
          <p:nvPr/>
        </p:nvCxnSpPr>
        <p:spPr>
          <a:xfrm flipH="1">
            <a:off x="2048256" y="1871472"/>
            <a:ext cx="3712465" cy="768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874974E2-DA98-2744-8F30-D376817424FD}"/>
              </a:ext>
            </a:extLst>
          </p:cNvPr>
          <p:cNvCxnSpPr>
            <a:cxnSpLocks/>
          </p:cNvCxnSpPr>
          <p:nvPr/>
        </p:nvCxnSpPr>
        <p:spPr>
          <a:xfrm flipH="1">
            <a:off x="2633472" y="1989247"/>
            <a:ext cx="3468624" cy="8316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51F96B6-626D-C048-AAC0-30EF20A6DF84}"/>
              </a:ext>
            </a:extLst>
          </p:cNvPr>
          <p:cNvCxnSpPr>
            <a:cxnSpLocks/>
          </p:cNvCxnSpPr>
          <p:nvPr/>
        </p:nvCxnSpPr>
        <p:spPr>
          <a:xfrm>
            <a:off x="5419344" y="1971388"/>
            <a:ext cx="124968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557F2B02-0D3F-BD43-B856-D528EBC3087A}"/>
              </a:ext>
            </a:extLst>
          </p:cNvPr>
          <p:cNvCxnSpPr>
            <a:cxnSpLocks/>
          </p:cNvCxnSpPr>
          <p:nvPr/>
        </p:nvCxnSpPr>
        <p:spPr>
          <a:xfrm>
            <a:off x="3675772" y="5151120"/>
            <a:ext cx="1493636" cy="451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FD65D2EF-E9DD-2C44-935C-41874D5D232F}"/>
                  </a:ext>
                </a:extLst>
              </p:cNvPr>
              <p:cNvSpPr txBox="1"/>
              <p:nvPr/>
            </p:nvSpPr>
            <p:spPr>
              <a:xfrm>
                <a:off x="3800856" y="4994720"/>
                <a:ext cx="1207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FD65D2EF-E9DD-2C44-935C-41874D5D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56" y="4994720"/>
                <a:ext cx="12070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D203B2C-B310-4746-92E1-27FF301D1923}"/>
                  </a:ext>
                </a:extLst>
              </p:cNvPr>
              <p:cNvSpPr txBox="1"/>
              <p:nvPr/>
            </p:nvSpPr>
            <p:spPr>
              <a:xfrm>
                <a:off x="477158" y="1255776"/>
                <a:ext cx="6531340" cy="6972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4000" dirty="0"/>
                  <a:t>Ex: Have a data series: [1, 2, 3]</a:t>
                </a:r>
              </a:p>
              <a:p>
                <a:endParaRPr kumimoji="1" lang="en-US" altLang="zh-TW" sz="4000" dirty="0"/>
              </a:p>
              <a:p>
                <a:r>
                  <a:rPr kumimoji="1" lang="en-US" altLang="zh-TW" sz="4000" dirty="0"/>
                  <a:t>y = [1, 3, 6]</a:t>
                </a:r>
                <a:r>
                  <a:rPr kumimoji="1" lang="en-US" altLang="zh-TW" sz="4000" baseline="30000" dirty="0"/>
                  <a:t>T</a:t>
                </a:r>
                <a:endParaRPr kumimoji="1" lang="en-US" altLang="zh-TW" sz="4000" dirty="0"/>
              </a:p>
              <a:p>
                <a:endParaRPr kumimoji="1" lang="en-US" altLang="zh-TW" sz="4000" dirty="0"/>
              </a:p>
              <a:p>
                <a:r>
                  <a:rPr kumimoji="1" lang="en-US" altLang="zh-TW" sz="4000" dirty="0"/>
                  <a:t>B = 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kumimoji="1" lang="en-US" altLang="zh-TW" sz="4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4.5</m:t>
                          </m:r>
                        </m:e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kumimoji="1" lang="en-US" altLang="zh-TW" sz="4000" dirty="0"/>
                  <a:t>]</a:t>
                </a:r>
              </a:p>
              <a:p>
                <a:r>
                  <a:rPr kumimoji="1" lang="en-US" altLang="zh-TW" sz="4000" dirty="0"/>
                  <a:t>[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zh-TW" sz="4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mr>
                      <m:mr>
                        <m:e>
                          <m: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mr>
                    </m:m>
                  </m:oMath>
                </a14:m>
                <a:r>
                  <a:rPr kumimoji="1" lang="en-US" altLang="zh-TW" sz="4000" dirty="0"/>
                  <a:t>]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 = (B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B)</a:t>
                </a:r>
                <a:r>
                  <a:rPr kumimoji="1" lang="en-US" altLang="zh-TW" sz="4000" baseline="30000" dirty="0"/>
                  <a:t>-1</a:t>
                </a:r>
                <a:r>
                  <a:rPr kumimoji="1" lang="en-US" altLang="zh-TW" sz="4000" dirty="0"/>
                  <a:t>B</a:t>
                </a:r>
                <a:r>
                  <a:rPr kumimoji="1" lang="en-US" altLang="zh-TW" sz="4000" baseline="30000" dirty="0"/>
                  <a:t>T</a:t>
                </a:r>
                <a:r>
                  <a:rPr kumimoji="1" lang="en-US" altLang="zh-TW" sz="4000" dirty="0"/>
                  <a:t>y</a:t>
                </a:r>
              </a:p>
              <a:p>
                <a:r>
                  <a:rPr kumimoji="1" lang="en-US" altLang="zh-TW" sz="4000" dirty="0"/>
                  <a:t>Finally, get </a:t>
                </a:r>
                <a:r>
                  <a:rPr kumimoji="1" lang="en-US" altLang="zh-TW" sz="2800" dirty="0"/>
                  <a:t>X</a:t>
                </a:r>
                <a:r>
                  <a:rPr kumimoji="1" lang="en-US" altLang="zh-TW" sz="2800" baseline="30000" dirty="0"/>
                  <a:t>(1)</a:t>
                </a:r>
                <a:r>
                  <a:rPr kumimoji="1" lang="en-US" altLang="zh-TW" sz="2800" dirty="0"/>
                  <a:t>(k) = (X</a:t>
                </a:r>
                <a:r>
                  <a:rPr kumimoji="1" lang="en-US" altLang="zh-TW" sz="2800" baseline="30000" dirty="0"/>
                  <a:t>(0)</a:t>
                </a:r>
                <a:r>
                  <a:rPr kumimoji="1" lang="en-US" altLang="zh-TW" sz="2800" dirty="0"/>
                  <a:t>(1)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kumimoji="1" lang="en-US" altLang="zh-TW" sz="2800" dirty="0"/>
                  <a:t>)e</a:t>
                </a:r>
                <a:r>
                  <a:rPr kumimoji="1" lang="en-US" altLang="zh-TW" sz="2800" baseline="30000" dirty="0"/>
                  <a:t>-𝑎(k-1)</a:t>
                </a:r>
                <a:r>
                  <a:rPr kumimoji="1" lang="en-US" altLang="zh-TW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TW" sz="2800" dirty="0"/>
              </a:p>
              <a:p>
                <a:pPr marL="1257300" lvl="2" indent="-342900">
                  <a:buAutoNum type="arabicParenBoth"/>
                </a:pPr>
                <a:endParaRPr kumimoji="1" lang="en-US" altLang="zh-TW" sz="4000" dirty="0"/>
              </a:p>
              <a:p>
                <a:endParaRPr kumimoji="1" lang="en-US" altLang="zh-TW" sz="4000" dirty="0"/>
              </a:p>
              <a:p>
                <a:pPr marL="342900" indent="-342900">
                  <a:buAutoNum type="arabicParenBoth"/>
                </a:pPr>
                <a:endParaRPr kumimoji="1" lang="zh-TW" altLang="en-US" sz="4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D203B2C-B310-4746-92E1-27FF301D1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8" y="1255776"/>
                <a:ext cx="6531340" cy="6972422"/>
              </a:xfrm>
              <a:prstGeom prst="rect">
                <a:avLst/>
              </a:prstGeom>
              <a:blipFill>
                <a:blip r:embed="rId3"/>
                <a:stretch>
                  <a:fillRect l="-3301" t="-1455" r="-1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FE7D81BC-A862-9447-A466-7376AB8D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Grey Model(GM) for time series prediction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752A31-E9C9-0943-A460-370FA2CC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717" y="4404235"/>
            <a:ext cx="2484947" cy="13195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533ACE-2408-0946-9CED-B087A82139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675"/>
          <a:stretch/>
        </p:blipFill>
        <p:spPr>
          <a:xfrm>
            <a:off x="3007998" y="2207893"/>
            <a:ext cx="8001000" cy="24587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5D85A5F-1D5D-5845-8F85-25C700219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084"/>
          <a:stretch/>
        </p:blipFill>
        <p:spPr>
          <a:xfrm>
            <a:off x="2455164" y="3150108"/>
            <a:ext cx="8001000" cy="5577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0C6031-AE0B-8C49-AECD-B820FABAF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416" y="5602224"/>
            <a:ext cx="5230207" cy="8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4E73E-7FF7-0348-859A-0280A8EF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Grey Model(GM) for time series prediction</a:t>
            </a:r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6912FEC-6210-B645-A334-4B174C50A40B}"/>
              </a:ext>
            </a:extLst>
          </p:cNvPr>
          <p:cNvCxnSpPr/>
          <p:nvPr/>
        </p:nvCxnSpPr>
        <p:spPr>
          <a:xfrm>
            <a:off x="4214649" y="1954924"/>
            <a:ext cx="93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4E2457C-7E56-A74F-99B8-8EC0E82F2C37}"/>
              </a:ext>
            </a:extLst>
          </p:cNvPr>
          <p:cNvCxnSpPr/>
          <p:nvPr/>
        </p:nvCxnSpPr>
        <p:spPr>
          <a:xfrm>
            <a:off x="5628289" y="1954924"/>
            <a:ext cx="36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5726DC-E2DB-AA4A-8756-B9E413B8A6A4}"/>
              </a:ext>
            </a:extLst>
          </p:cNvPr>
          <p:cNvCxnSpPr/>
          <p:nvPr/>
        </p:nvCxnSpPr>
        <p:spPr>
          <a:xfrm>
            <a:off x="6574220" y="1954924"/>
            <a:ext cx="93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7AE04D-7CF4-854C-89D9-BC3877471122}"/>
              </a:ext>
            </a:extLst>
          </p:cNvPr>
          <p:cNvCxnSpPr/>
          <p:nvPr/>
        </p:nvCxnSpPr>
        <p:spPr>
          <a:xfrm>
            <a:off x="7846547" y="1954924"/>
            <a:ext cx="82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7FC150-95A1-564B-AE38-729C91761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316" y="1825625"/>
            <a:ext cx="71813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7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B1C19455-03D0-FF4C-8290-BD4BB899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7321" y="5920543"/>
            <a:ext cx="9110264" cy="635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F4E73E-7FF7-0348-859A-0280A8EF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Validate My Grey Model(GM)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3D1B72-B3BE-B84D-AF7B-37C91521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338" y="1457763"/>
            <a:ext cx="7599374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C3B65F5-6680-0E4C-9D51-0FB915917D2E}"/>
                  </a:ext>
                </a:extLst>
              </p:cNvPr>
              <p:cNvSpPr txBox="1"/>
              <p:nvPr/>
            </p:nvSpPr>
            <p:spPr>
              <a:xfrm>
                <a:off x="5318234" y="2123089"/>
                <a:ext cx="4603532" cy="391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dirty="0"/>
                  <a:t>|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|=|</m:t>
                    </m:r>
                    <m:nary>
                      <m:naryPr>
                        <m:chr m:val="∑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(1))</m:t>
                        </m:r>
                      </m:e>
                    </m:nary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C3B65F5-6680-0E4C-9D51-0FB91591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34" y="2123089"/>
                <a:ext cx="4603532" cy="391133"/>
              </a:xfrm>
              <a:prstGeom prst="rect">
                <a:avLst/>
              </a:prstGeom>
              <a:blipFill>
                <a:blip r:embed="rId4"/>
                <a:stretch>
                  <a:fillRect l="-3022" t="-106452" r="-275" b="-15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9836E48-D8A4-DA4B-B7CD-69E901533D44}"/>
                  </a:ext>
                </a:extLst>
              </p:cNvPr>
              <p:cNvSpPr txBox="1"/>
              <p:nvPr/>
            </p:nvSpPr>
            <p:spPr>
              <a:xfrm>
                <a:off x="5449614" y="3280209"/>
                <a:ext cx="4603532" cy="391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dirty="0"/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|=|</m:t>
                    </m:r>
                    <m:nary>
                      <m:naryPr>
                        <m:chr m:val="∑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(1))</m:t>
                        </m:r>
                      </m:e>
                    </m:nary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9836E48-D8A4-DA4B-B7CD-69E901533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14" y="3280209"/>
                <a:ext cx="4603532" cy="391133"/>
              </a:xfrm>
              <a:prstGeom prst="rect">
                <a:avLst/>
              </a:prstGeom>
              <a:blipFill>
                <a:blip r:embed="rId5"/>
                <a:stretch>
                  <a:fillRect l="-3030" t="-106452" b="-15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4CE6646-F661-DC40-AD5E-932EA5547719}"/>
                  </a:ext>
                </a:extLst>
              </p:cNvPr>
              <p:cNvSpPr txBox="1"/>
              <p:nvPr/>
            </p:nvSpPr>
            <p:spPr>
              <a:xfrm>
                <a:off x="2743199" y="4063090"/>
                <a:ext cx="8986345" cy="391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dirty="0"/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|=|</m:t>
                    </m:r>
                    <m:nary>
                      <m:naryPr>
                        <m:chr m:val="∑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d>
                          <m:dPr>
                            <m:endChr m:val="]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4CE6646-F661-DC40-AD5E-932EA554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4063090"/>
                <a:ext cx="8986345" cy="391133"/>
              </a:xfrm>
              <a:prstGeom prst="rect">
                <a:avLst/>
              </a:prstGeom>
              <a:blipFill>
                <a:blip r:embed="rId6"/>
                <a:stretch>
                  <a:fillRect l="-1695" t="-106452" b="-15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E66C07D5-A796-B244-AE40-6125AC79B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866" y="5345285"/>
            <a:ext cx="2247900" cy="825500"/>
          </a:xfrm>
          <a:prstGeom prst="rect">
            <a:avLst/>
          </a:prstGeom>
        </p:spPr>
      </p:pic>
      <p:graphicFrame>
        <p:nvGraphicFramePr>
          <p:cNvPr id="9" name="表格 15">
            <a:extLst>
              <a:ext uri="{FF2B5EF4-FFF2-40B4-BE49-F238E27FC236}">
                <a16:creationId xmlns:a16="http://schemas.microsoft.com/office/drawing/2014/main" id="{D722C750-BCF0-534A-B053-0C30A6F8C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04459"/>
              </p:ext>
            </p:extLst>
          </p:nvPr>
        </p:nvGraphicFramePr>
        <p:xfrm>
          <a:off x="9974316" y="4997441"/>
          <a:ext cx="1980566" cy="155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283">
                  <a:extLst>
                    <a:ext uri="{9D8B030D-6E8A-4147-A177-3AD203B41FA5}">
                      <a16:colId xmlns:a16="http://schemas.microsoft.com/office/drawing/2014/main" val="1924985060"/>
                    </a:ext>
                  </a:extLst>
                </a:gridCol>
                <a:gridCol w="990283">
                  <a:extLst>
                    <a:ext uri="{9D8B030D-6E8A-4147-A177-3AD203B41FA5}">
                      <a16:colId xmlns:a16="http://schemas.microsoft.com/office/drawing/2014/main" val="3426474491"/>
                    </a:ext>
                  </a:extLst>
                </a:gridCol>
              </a:tblGrid>
              <a:tr h="388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1(best)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 0.9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71732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 0.8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903365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 0.7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470208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&gt; 0.6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003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41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5846F-FC06-9B4A-A2E3-355CE8CA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6EEB07-044A-0544-9DCD-84F821BE29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4"/>
          <a:stretch/>
        </p:blipFill>
        <p:spPr bwMode="auto">
          <a:xfrm>
            <a:off x="1114223" y="2177748"/>
            <a:ext cx="454353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009436-959A-0C47-B3DB-8F9B2AEC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11" y="1229709"/>
            <a:ext cx="1762070" cy="5554717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49F7EC0-EB53-C044-911B-CF48698F1C54}"/>
              </a:ext>
            </a:extLst>
          </p:cNvPr>
          <p:cNvCxnSpPr/>
          <p:nvPr/>
        </p:nvCxnSpPr>
        <p:spPr>
          <a:xfrm flipH="1">
            <a:off x="5864773" y="3840489"/>
            <a:ext cx="25750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2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5846F-FC06-9B4A-A2E3-355CE8CA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009436-959A-0C47-B3DB-8F9B2AEC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50" y="1316421"/>
            <a:ext cx="1762070" cy="55547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72643A-F170-9741-88A1-3BB7D9624ECF}"/>
              </a:ext>
            </a:extLst>
          </p:cNvPr>
          <p:cNvSpPr txBox="1"/>
          <p:nvPr/>
        </p:nvSpPr>
        <p:spPr>
          <a:xfrm>
            <a:off x="6096000" y="1699493"/>
            <a:ext cx="2490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Slice into 7 intervals:</a:t>
            </a:r>
          </a:p>
          <a:p>
            <a:r>
              <a:rPr kumimoji="1" lang="en-US" altLang="zh-TW" dirty="0"/>
              <a:t> </a:t>
            </a:r>
          </a:p>
          <a:p>
            <a:r>
              <a:rPr kumimoji="1" lang="en-US" altLang="zh-TW" dirty="0"/>
              <a:t>Status1: -3.85% ~ -2.98%</a:t>
            </a:r>
          </a:p>
          <a:p>
            <a:r>
              <a:rPr kumimoji="1" lang="en-US" altLang="zh-TW" dirty="0"/>
              <a:t>Status2: -2.98% ~ -2.12%</a:t>
            </a:r>
          </a:p>
          <a:p>
            <a:r>
              <a:rPr kumimoji="1" lang="en-US" altLang="zh-TW" dirty="0"/>
              <a:t>Status3: -2.12% ~ -1.26%</a:t>
            </a:r>
          </a:p>
          <a:p>
            <a:r>
              <a:rPr kumimoji="1" lang="en-US" altLang="zh-TW" dirty="0"/>
              <a:t>Status4: -1.26% ~ -0.04%</a:t>
            </a:r>
          </a:p>
          <a:p>
            <a:r>
              <a:rPr kumimoji="1" lang="en-US" altLang="zh-TW" dirty="0"/>
              <a:t>Status5: -0.04% ~  0.05%</a:t>
            </a:r>
          </a:p>
          <a:p>
            <a:r>
              <a:rPr kumimoji="1" lang="en-US" altLang="zh-TW" dirty="0"/>
              <a:t>Status6:  0.05% ~  1.32%</a:t>
            </a:r>
          </a:p>
          <a:p>
            <a:r>
              <a:rPr kumimoji="1" lang="en-US" altLang="zh-TW" dirty="0"/>
              <a:t>Status7:  1.32% ~  2.19%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FC66ABF-3572-2B47-9050-8ECC3FF6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12" y="4860085"/>
            <a:ext cx="6830409" cy="10508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6A41D96-B784-FC44-A951-E29F64210BEE}"/>
              </a:ext>
            </a:extLst>
          </p:cNvPr>
          <p:cNvSpPr txBox="1"/>
          <p:nvPr/>
        </p:nvSpPr>
        <p:spPr>
          <a:xfrm>
            <a:off x="324208" y="1699493"/>
            <a:ext cx="154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Min: -3.85%</a:t>
            </a:r>
          </a:p>
          <a:p>
            <a:r>
              <a:rPr kumimoji="1" lang="en-US" altLang="zh-TW" dirty="0"/>
              <a:t>Max: 3.29%</a:t>
            </a:r>
          </a:p>
        </p:txBody>
      </p:sp>
    </p:spTree>
    <p:extLst>
      <p:ext uri="{BB962C8B-B14F-4D97-AF65-F5344CB8AC3E}">
        <p14:creationId xmlns:p14="http://schemas.microsoft.com/office/powerpoint/2010/main" val="42391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9181D-28A2-644A-8C09-1B6D4AC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4A1B9B-56D9-0243-AFED-C299C1C70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kumimoji="1" lang="en-US" altLang="zh-TW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TW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TW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TW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zh-TW" sz="4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1" lang="en-US" altLang="zh-TW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1" lang="en-US" altLang="zh-TW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1"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1"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4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4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4A1B9B-56D9-0243-AFED-C299C1C70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55E310E-63AD-9745-82F4-2D056A5023BE}"/>
              </a:ext>
            </a:extLst>
          </p:cNvPr>
          <p:cNvSpPr txBox="1"/>
          <p:nvPr/>
        </p:nvSpPr>
        <p:spPr>
          <a:xfrm>
            <a:off x="2354317" y="2259725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491151-3660-A340-B98A-5245D02E7A6A}"/>
              </a:ext>
            </a:extLst>
          </p:cNvPr>
          <p:cNvSpPr txBox="1"/>
          <p:nvPr/>
        </p:nvSpPr>
        <p:spPr>
          <a:xfrm>
            <a:off x="2354316" y="3986800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Status4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09A8C1-68C0-F24B-8254-794648693105}"/>
              </a:ext>
            </a:extLst>
          </p:cNvPr>
          <p:cNvSpPr txBox="1"/>
          <p:nvPr/>
        </p:nvSpPr>
        <p:spPr>
          <a:xfrm>
            <a:off x="2375337" y="3365853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Status3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144FA13-A705-C34B-87DF-E03AA274E08B}"/>
              </a:ext>
            </a:extLst>
          </p:cNvPr>
          <p:cNvSpPr txBox="1"/>
          <p:nvPr/>
        </p:nvSpPr>
        <p:spPr>
          <a:xfrm>
            <a:off x="2375336" y="2721547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Status2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C8161C-F865-EC42-BB06-85D9B01504DD}"/>
              </a:ext>
            </a:extLst>
          </p:cNvPr>
          <p:cNvSpPr txBox="1"/>
          <p:nvPr/>
        </p:nvSpPr>
        <p:spPr>
          <a:xfrm>
            <a:off x="2417377" y="4586742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Status5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1903C00-9459-4C47-86AC-17BB0B95ACE1}"/>
              </a:ext>
            </a:extLst>
          </p:cNvPr>
          <p:cNvSpPr txBox="1"/>
          <p:nvPr/>
        </p:nvSpPr>
        <p:spPr>
          <a:xfrm>
            <a:off x="2417377" y="5197186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Status6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0D494E-B485-2848-B90C-4CB2907D3284}"/>
              </a:ext>
            </a:extLst>
          </p:cNvPr>
          <p:cNvSpPr txBox="1"/>
          <p:nvPr/>
        </p:nvSpPr>
        <p:spPr>
          <a:xfrm>
            <a:off x="2427886" y="5760452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Status7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112CE5-0A36-CA4F-8214-A2FCF26F9D0E}"/>
              </a:ext>
            </a:extLst>
          </p:cNvPr>
          <p:cNvSpPr txBox="1"/>
          <p:nvPr/>
        </p:nvSpPr>
        <p:spPr>
          <a:xfrm>
            <a:off x="3147848" y="1763023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Status1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FA1FD1-AC6A-3047-84E4-1B1E184887DB}"/>
              </a:ext>
            </a:extLst>
          </p:cNvPr>
          <p:cNvSpPr txBox="1"/>
          <p:nvPr/>
        </p:nvSpPr>
        <p:spPr>
          <a:xfrm>
            <a:off x="4030713" y="1758617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Status2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813D3A-4C76-0E47-B42C-8749A6098B15}"/>
              </a:ext>
            </a:extLst>
          </p:cNvPr>
          <p:cNvSpPr txBox="1"/>
          <p:nvPr/>
        </p:nvSpPr>
        <p:spPr>
          <a:xfrm>
            <a:off x="4808482" y="1763023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Status3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28E0D3-5D46-5E43-8F74-87BF9E70F195}"/>
              </a:ext>
            </a:extLst>
          </p:cNvPr>
          <p:cNvSpPr txBox="1"/>
          <p:nvPr/>
        </p:nvSpPr>
        <p:spPr>
          <a:xfrm>
            <a:off x="5628287" y="1762564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Status4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D65101-51A2-5641-B919-F10A83E7FA51}"/>
              </a:ext>
            </a:extLst>
          </p:cNvPr>
          <p:cNvSpPr txBox="1"/>
          <p:nvPr/>
        </p:nvSpPr>
        <p:spPr>
          <a:xfrm>
            <a:off x="6469116" y="1753290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Status5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513BA9-BA99-0C4C-9116-BDACD1B2A623}"/>
              </a:ext>
            </a:extLst>
          </p:cNvPr>
          <p:cNvSpPr txBox="1"/>
          <p:nvPr/>
        </p:nvSpPr>
        <p:spPr>
          <a:xfrm>
            <a:off x="7320447" y="1774866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Status6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A0BF8F-25F2-3B4D-98E4-25270E49D197}"/>
              </a:ext>
            </a:extLst>
          </p:cNvPr>
          <p:cNvSpPr txBox="1"/>
          <p:nvPr/>
        </p:nvSpPr>
        <p:spPr>
          <a:xfrm>
            <a:off x="8129738" y="1762564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73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3">
            <a:extLst>
              <a:ext uri="{FF2B5EF4-FFF2-40B4-BE49-F238E27FC236}">
                <a16:creationId xmlns:a16="http://schemas.microsoft.com/office/drawing/2014/main" id="{4C8ADE74-E92F-6E4B-BEE0-9B6F4DFC5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6635" y="3016251"/>
            <a:ext cx="7262648" cy="20062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F85846F-FC06-9B4A-A2E3-355CE8CA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009436-959A-0C47-B3DB-8F9B2AEC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50" y="1316421"/>
            <a:ext cx="1762070" cy="55547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72643A-F170-9741-88A1-3BB7D9624ECF}"/>
              </a:ext>
            </a:extLst>
          </p:cNvPr>
          <p:cNvSpPr txBox="1"/>
          <p:nvPr/>
        </p:nvSpPr>
        <p:spPr>
          <a:xfrm>
            <a:off x="9207062" y="4239668"/>
            <a:ext cx="2490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Slice into 7 intervals:</a:t>
            </a:r>
          </a:p>
          <a:p>
            <a:r>
              <a:rPr kumimoji="1" lang="en-US" altLang="zh-TW" dirty="0"/>
              <a:t> </a:t>
            </a:r>
          </a:p>
          <a:p>
            <a:r>
              <a:rPr kumimoji="1" lang="en-US" altLang="zh-TW" dirty="0"/>
              <a:t>Status1: -3.85% ~ -2.98%</a:t>
            </a:r>
          </a:p>
          <a:p>
            <a:r>
              <a:rPr kumimoji="1" lang="en-US" altLang="zh-TW" dirty="0"/>
              <a:t>Status2: -2.98% ~ -2.12%</a:t>
            </a:r>
          </a:p>
          <a:p>
            <a:r>
              <a:rPr kumimoji="1" lang="en-US" altLang="zh-TW" dirty="0"/>
              <a:t>Status3: -2.12% ~ -1.26%</a:t>
            </a:r>
          </a:p>
          <a:p>
            <a:r>
              <a:rPr kumimoji="1" lang="en-US" altLang="zh-TW" dirty="0"/>
              <a:t>Status4: -1.26% ~ -0.04%</a:t>
            </a:r>
          </a:p>
          <a:p>
            <a:r>
              <a:rPr kumimoji="1" lang="en-US" altLang="zh-TW" dirty="0"/>
              <a:t>Status5: -0.04% ~  0.05%</a:t>
            </a:r>
          </a:p>
          <a:p>
            <a:r>
              <a:rPr kumimoji="1" lang="en-US" altLang="zh-TW" dirty="0"/>
              <a:t>Status6:  0.05% ~  1.32%</a:t>
            </a:r>
          </a:p>
          <a:p>
            <a:r>
              <a:rPr kumimoji="1" lang="en-US" altLang="zh-TW" dirty="0"/>
              <a:t>Status7:  1.32% ~  2.19%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07B912ED-7300-FF43-887E-8E38880B5D1B}"/>
              </a:ext>
            </a:extLst>
          </p:cNvPr>
          <p:cNvCxnSpPr/>
          <p:nvPr/>
        </p:nvCxnSpPr>
        <p:spPr>
          <a:xfrm>
            <a:off x="3391420" y="1879873"/>
            <a:ext cx="8547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A20E342B-536E-7B41-919A-E77FE142AE14}"/>
              </a:ext>
            </a:extLst>
          </p:cNvPr>
          <p:cNvSpPr/>
          <p:nvPr/>
        </p:nvSpPr>
        <p:spPr>
          <a:xfrm>
            <a:off x="1734207" y="1807781"/>
            <a:ext cx="1555531" cy="157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84C60C-E1B5-6F4A-AE41-92FB8B91CF7A}"/>
              </a:ext>
            </a:extLst>
          </p:cNvPr>
          <p:cNvSpPr txBox="1"/>
          <p:nvPr/>
        </p:nvSpPr>
        <p:spPr>
          <a:xfrm>
            <a:off x="4435366" y="1690688"/>
            <a:ext cx="314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Status6: vector = [0 0 0 0 0 1 0]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1939B472-6658-8943-BAA2-D7900D2DCA56}"/>
              </a:ext>
            </a:extLst>
          </p:cNvPr>
          <p:cNvCxnSpPr/>
          <p:nvPr/>
        </p:nvCxnSpPr>
        <p:spPr>
          <a:xfrm>
            <a:off x="3391419" y="2060020"/>
            <a:ext cx="8547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453552DD-6811-0240-B260-158FCF57CDEA}"/>
              </a:ext>
            </a:extLst>
          </p:cNvPr>
          <p:cNvSpPr/>
          <p:nvPr/>
        </p:nvSpPr>
        <p:spPr>
          <a:xfrm>
            <a:off x="1713431" y="1954926"/>
            <a:ext cx="1555531" cy="157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4462D3E-0FEE-DD4C-8C50-BB7CF330CB4C}"/>
              </a:ext>
            </a:extLst>
          </p:cNvPr>
          <p:cNvSpPr txBox="1"/>
          <p:nvPr/>
        </p:nvSpPr>
        <p:spPr>
          <a:xfrm>
            <a:off x="4435366" y="1965436"/>
            <a:ext cx="314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Status7: vector = [0 0 0 0 0 0 1]</a:t>
            </a:r>
            <a:endParaRPr kumimoji="1" lang="zh-TW" altLang="en-US" dirty="0"/>
          </a:p>
        </p:txBody>
      </p:sp>
      <p:sp>
        <p:nvSpPr>
          <p:cNvPr id="14" name="右彎箭號 13">
            <a:extLst>
              <a:ext uri="{FF2B5EF4-FFF2-40B4-BE49-F238E27FC236}">
                <a16:creationId xmlns:a16="http://schemas.microsoft.com/office/drawing/2014/main" id="{8B64B042-BEDC-D346-AAC5-35E428BD6563}"/>
              </a:ext>
            </a:extLst>
          </p:cNvPr>
          <p:cNvSpPr/>
          <p:nvPr/>
        </p:nvSpPr>
        <p:spPr>
          <a:xfrm rot="7187672">
            <a:off x="7365495" y="1864606"/>
            <a:ext cx="337087" cy="318451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DFA2F3-6E66-8246-BA87-7F9C59B15053}"/>
              </a:ext>
            </a:extLst>
          </p:cNvPr>
          <p:cNvSpPr txBox="1"/>
          <p:nvPr/>
        </p:nvSpPr>
        <p:spPr>
          <a:xfrm>
            <a:off x="7714597" y="1806301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Status6 to Status7</a:t>
            </a:r>
            <a:endParaRPr kumimoji="1" lang="zh-TW" altLang="en-US" dirty="0"/>
          </a:p>
        </p:txBody>
      </p:sp>
      <p:sp>
        <p:nvSpPr>
          <p:cNvPr id="17" name="右彎箭號 16">
            <a:extLst>
              <a:ext uri="{FF2B5EF4-FFF2-40B4-BE49-F238E27FC236}">
                <a16:creationId xmlns:a16="http://schemas.microsoft.com/office/drawing/2014/main" id="{6F618CDC-35C4-0146-AA50-A8CD24B67976}"/>
              </a:ext>
            </a:extLst>
          </p:cNvPr>
          <p:cNvSpPr/>
          <p:nvPr/>
        </p:nvSpPr>
        <p:spPr>
          <a:xfrm rot="7187672">
            <a:off x="7360244" y="2237722"/>
            <a:ext cx="337087" cy="318451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B6C7EA-B94D-E74B-9AB7-A844829230D7}"/>
              </a:ext>
            </a:extLst>
          </p:cNvPr>
          <p:cNvSpPr txBox="1"/>
          <p:nvPr/>
        </p:nvSpPr>
        <p:spPr>
          <a:xfrm>
            <a:off x="7751387" y="2189928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Status7 to 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90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EC3C-6F77-0646-9076-0152C3B0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9F91127C-07FB-F746-9CC1-25E4C2FD2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063527"/>
              </p:ext>
            </p:extLst>
          </p:nvPr>
        </p:nvGraphicFramePr>
        <p:xfrm>
          <a:off x="838200" y="1825625"/>
          <a:ext cx="6455978" cy="28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559">
                  <a:extLst>
                    <a:ext uri="{9D8B030D-6E8A-4147-A177-3AD203B41FA5}">
                      <a16:colId xmlns:a16="http://schemas.microsoft.com/office/drawing/2014/main" val="201618128"/>
                    </a:ext>
                  </a:extLst>
                </a:gridCol>
                <a:gridCol w="1481958">
                  <a:extLst>
                    <a:ext uri="{9D8B030D-6E8A-4147-A177-3AD203B41FA5}">
                      <a16:colId xmlns:a16="http://schemas.microsoft.com/office/drawing/2014/main" val="1540113762"/>
                    </a:ext>
                  </a:extLst>
                </a:gridCol>
                <a:gridCol w="2017986">
                  <a:extLst>
                    <a:ext uri="{9D8B030D-6E8A-4147-A177-3AD203B41FA5}">
                      <a16:colId xmlns:a16="http://schemas.microsoft.com/office/drawing/2014/main" val="595291440"/>
                    </a:ext>
                  </a:extLst>
                </a:gridCol>
                <a:gridCol w="2007475">
                  <a:extLst>
                    <a:ext uri="{9D8B030D-6E8A-4147-A177-3AD203B41FA5}">
                      <a16:colId xmlns:a16="http://schemas.microsoft.com/office/drawing/2014/main" val="700316043"/>
                    </a:ext>
                  </a:extLst>
                </a:gridCol>
              </a:tblGrid>
              <a:tr h="72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2020.06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[0 0 0 1 0 0 0]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 steps to 2020.10 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0 1 0 0 0] * P</a:t>
                      </a:r>
                      <a:r>
                        <a:rPr lang="en-US" altLang="zh-TW" baseline="30000" dirty="0"/>
                        <a:t>(4)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651067"/>
                  </a:ext>
                </a:extLst>
              </a:tr>
              <a:tr h="72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2020.07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1 0 0 0 0]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 steps to 2020.10 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1 0 0 0 0] * P</a:t>
                      </a:r>
                      <a:r>
                        <a:rPr lang="en-US" altLang="zh-TW" baseline="30000" dirty="0"/>
                        <a:t>(3)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728841"/>
                  </a:ext>
                </a:extLst>
              </a:tr>
              <a:tr h="72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2020.08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0 0 0 0 1]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 steps to 2020.10 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0 0 0 0 1] * P</a:t>
                      </a:r>
                      <a:r>
                        <a:rPr lang="en-US" altLang="zh-TW" baseline="30000" dirty="0"/>
                        <a:t>(2)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796420"/>
                  </a:ext>
                </a:extLst>
              </a:tr>
              <a:tr h="72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2020.09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0 0 0 0 1]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steps to 2020.10 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[0 0 0 0 0 0 1] * P</a:t>
                      </a:r>
                      <a:r>
                        <a:rPr lang="en-US" altLang="zh-TW" baseline="30000" dirty="0"/>
                        <a:t>(1)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021338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29095D6C-5AE9-224A-A234-DFAF10296E7E}"/>
              </a:ext>
            </a:extLst>
          </p:cNvPr>
          <p:cNvSpPr txBox="1"/>
          <p:nvPr/>
        </p:nvSpPr>
        <p:spPr>
          <a:xfrm>
            <a:off x="7294178" y="2333297"/>
            <a:ext cx="59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 = </a:t>
            </a:r>
            <a:endParaRPr kumimoji="1" lang="zh-TW" altLang="en-US" dirty="0"/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B5FCFC9A-03F1-CA4E-B65F-85C401F01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39291"/>
          <a:stretch/>
        </p:blipFill>
        <p:spPr>
          <a:xfrm>
            <a:off x="7735610" y="1514835"/>
            <a:ext cx="3909849" cy="2006256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8C15042-B4E4-614E-971D-00237AA10D37}"/>
              </a:ext>
            </a:extLst>
          </p:cNvPr>
          <p:cNvSpPr/>
          <p:nvPr/>
        </p:nvSpPr>
        <p:spPr>
          <a:xfrm>
            <a:off x="5171089" y="1439917"/>
            <a:ext cx="2217679" cy="36891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6B6E41-078E-EF41-A6C9-FC96335C7121}"/>
              </a:ext>
            </a:extLst>
          </p:cNvPr>
          <p:cNvSpPr txBox="1"/>
          <p:nvPr/>
        </p:nvSpPr>
        <p:spPr>
          <a:xfrm>
            <a:off x="4066189" y="5168947"/>
            <a:ext cx="567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Plus these 4 vector and calculate the most possible status.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EC0D6F7-E57F-DF43-8A44-C9FB7317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25" y="5493670"/>
            <a:ext cx="4847774" cy="12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EC270-1961-774B-A59F-9C9B5E2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Markov Chain for Status Transform Prediction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DC4212C-1592-F741-884B-29AA65EC0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16" y="1825625"/>
            <a:ext cx="7776002" cy="4351338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49EFDAF-E08A-F44C-8C02-B17259A6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89" y="1690688"/>
            <a:ext cx="7472226" cy="21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4131B-9E34-6B4D-8101-B7B643DF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955576-1CC9-1243-8A90-04057695A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Web Crawler</a:t>
            </a:r>
          </a:p>
          <a:p>
            <a:r>
              <a:rPr kumimoji="1" lang="en-US" altLang="zh-TW" dirty="0"/>
              <a:t>Grey-Markov Model</a:t>
            </a:r>
          </a:p>
        </p:txBody>
      </p:sp>
    </p:spTree>
    <p:extLst>
      <p:ext uri="{BB962C8B-B14F-4D97-AF65-F5344CB8AC3E}">
        <p14:creationId xmlns:p14="http://schemas.microsoft.com/office/powerpoint/2010/main" val="347279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3E9DA-7721-7B44-BD5B-03682657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Thank You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A682B8-0498-FD4D-AC86-C96FFB75F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79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E698B-E609-6E40-A0A1-FBEA357D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Open Government Data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AD7DA9-64A4-6F4B-ACC0-2343E26A3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56" y="1825625"/>
            <a:ext cx="7114687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26A9D7-313E-4842-A601-459AA90E8E03}"/>
              </a:ext>
            </a:extLst>
          </p:cNvPr>
          <p:cNvSpPr/>
          <p:nvPr/>
        </p:nvSpPr>
        <p:spPr>
          <a:xfrm>
            <a:off x="3396671" y="6304526"/>
            <a:ext cx="539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https://cloud.land.gov.taipei/ImmPrice/TruePriceA.aspx</a:t>
            </a:r>
          </a:p>
        </p:txBody>
      </p:sp>
    </p:spTree>
    <p:extLst>
      <p:ext uri="{BB962C8B-B14F-4D97-AF65-F5344CB8AC3E}">
        <p14:creationId xmlns:p14="http://schemas.microsoft.com/office/powerpoint/2010/main" val="275723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B426F-5F1E-AB47-97DE-C887E268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Scrapy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D26130-5ECE-2F4D-A972-0D35A216C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853" y="1825625"/>
            <a:ext cx="8104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2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E698B-E609-6E40-A0A1-FBEA357D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Selenium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AD7DA9-64A4-6F4B-ACC0-2343E26A3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56" y="1825625"/>
            <a:ext cx="7114687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26A9D7-313E-4842-A601-459AA90E8E03}"/>
              </a:ext>
            </a:extLst>
          </p:cNvPr>
          <p:cNvSpPr/>
          <p:nvPr/>
        </p:nvSpPr>
        <p:spPr>
          <a:xfrm>
            <a:off x="3396671" y="6304526"/>
            <a:ext cx="539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https://cloud.land.gov.taipei/ImmPrice/TruePriceA.aspx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3CA679D-7BB4-6846-97A9-FD4F50369D6B}"/>
              </a:ext>
            </a:extLst>
          </p:cNvPr>
          <p:cNvSpPr/>
          <p:nvPr/>
        </p:nvSpPr>
        <p:spPr>
          <a:xfrm>
            <a:off x="5462016" y="1731264"/>
            <a:ext cx="1658112" cy="4389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0740A08-503E-3D4E-9838-7E481E8C05EB}"/>
              </a:ext>
            </a:extLst>
          </p:cNvPr>
          <p:cNvSpPr/>
          <p:nvPr/>
        </p:nvSpPr>
        <p:spPr>
          <a:xfrm>
            <a:off x="8875776" y="2420111"/>
            <a:ext cx="993648" cy="37568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0C21CD9-00F9-4448-94B5-C1F061645175}"/>
              </a:ext>
            </a:extLst>
          </p:cNvPr>
          <p:cNvCxnSpPr>
            <a:cxnSpLocks/>
          </p:cNvCxnSpPr>
          <p:nvPr/>
        </p:nvCxnSpPr>
        <p:spPr>
          <a:xfrm>
            <a:off x="7144512" y="1935353"/>
            <a:ext cx="2952000" cy="247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EDDC34F-E197-FA47-ACE8-075F83D25922}"/>
              </a:ext>
            </a:extLst>
          </p:cNvPr>
          <p:cNvCxnSpPr>
            <a:cxnSpLocks/>
          </p:cNvCxnSpPr>
          <p:nvPr/>
        </p:nvCxnSpPr>
        <p:spPr>
          <a:xfrm rot="5400000">
            <a:off x="8459660" y="3544697"/>
            <a:ext cx="3023616" cy="247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B3D896-D113-5D4B-8EAE-F7C531B8564B}"/>
              </a:ext>
            </a:extLst>
          </p:cNvPr>
          <p:cNvSpPr txBox="1"/>
          <p:nvPr/>
        </p:nvSpPr>
        <p:spPr>
          <a:xfrm>
            <a:off x="10155936" y="1984121"/>
            <a:ext cx="143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599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B426F-5F1E-AB47-97DE-C887E268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Distance to Nearest MRT Exit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D763C5-6A5B-0940-9FED-C314546D2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350" y="1690688"/>
            <a:ext cx="7963987" cy="43513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E8FEF8-8663-0547-8D19-4F740465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891" y="2122960"/>
            <a:ext cx="4522540" cy="4479643"/>
          </a:xfrm>
          <a:prstGeom prst="rect">
            <a:avLst/>
          </a:prstGeom>
        </p:spPr>
      </p:pic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58A323F3-1EC5-B143-B989-18476FFE4C6C}"/>
              </a:ext>
            </a:extLst>
          </p:cNvPr>
          <p:cNvSpPr/>
          <p:nvPr/>
        </p:nvSpPr>
        <p:spPr>
          <a:xfrm>
            <a:off x="8790432" y="1244456"/>
            <a:ext cx="3096767" cy="662368"/>
          </a:xfrm>
          <a:prstGeom prst="wedgeEllipseCallout">
            <a:avLst>
              <a:gd name="adj1" fmla="val -15294"/>
              <a:gd name="adj2" fmla="val 790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 from Taipei MRT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B426F-5F1E-AB47-97DE-C887E268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Data Preview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74C002-CD17-B044-937C-E44FE340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2350008"/>
            <a:ext cx="8449055" cy="4180750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491E1C1-1778-AA44-9747-4E87BFDA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2018.01.01 – 2020.12.31</a:t>
            </a:r>
          </a:p>
          <a:p>
            <a:r>
              <a:rPr lang="en-US" altLang="zh-TW" dirty="0"/>
              <a:t>60368 rows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553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2A808-CEB8-A64B-8B33-091074E7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Data Preview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74CA99-4DC9-2441-84B6-A148355D3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01" y="1825625"/>
            <a:ext cx="9979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9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4E73E-7FF7-0348-859A-0280A8EF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Medium Price for Every Month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1FB8535-9853-0E41-B849-C586482CE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08607" y="1804605"/>
            <a:ext cx="8174784" cy="4351338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6912FEC-6210-B645-A334-4B174C50A40B}"/>
              </a:ext>
            </a:extLst>
          </p:cNvPr>
          <p:cNvCxnSpPr/>
          <p:nvPr/>
        </p:nvCxnSpPr>
        <p:spPr>
          <a:xfrm>
            <a:off x="4214649" y="1954924"/>
            <a:ext cx="93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4E2457C-7E56-A74F-99B8-8EC0E82F2C37}"/>
              </a:ext>
            </a:extLst>
          </p:cNvPr>
          <p:cNvCxnSpPr/>
          <p:nvPr/>
        </p:nvCxnSpPr>
        <p:spPr>
          <a:xfrm>
            <a:off x="5628289" y="1954924"/>
            <a:ext cx="36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5726DC-E2DB-AA4A-8756-B9E413B8A6A4}"/>
              </a:ext>
            </a:extLst>
          </p:cNvPr>
          <p:cNvCxnSpPr/>
          <p:nvPr/>
        </p:nvCxnSpPr>
        <p:spPr>
          <a:xfrm>
            <a:off x="6574220" y="1954924"/>
            <a:ext cx="93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D7AE04D-7CF4-854C-89D9-BC3877471122}"/>
              </a:ext>
            </a:extLst>
          </p:cNvPr>
          <p:cNvCxnSpPr/>
          <p:nvPr/>
        </p:nvCxnSpPr>
        <p:spPr>
          <a:xfrm>
            <a:off x="7846547" y="1954924"/>
            <a:ext cx="828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08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624</Words>
  <Application>Microsoft Macintosh PowerPoint</Application>
  <PresentationFormat>寬螢幕</PresentationFormat>
  <Paragraphs>119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佈景主題</vt:lpstr>
      <vt:lpstr>Real Estate Price Prediction</vt:lpstr>
      <vt:lpstr>Outline</vt:lpstr>
      <vt:lpstr>Open Government Data</vt:lpstr>
      <vt:lpstr>Scrapy</vt:lpstr>
      <vt:lpstr>Selenium</vt:lpstr>
      <vt:lpstr>Distance to Nearest MRT Exit</vt:lpstr>
      <vt:lpstr>Data Preview</vt:lpstr>
      <vt:lpstr>Data Preview</vt:lpstr>
      <vt:lpstr>Medium Price for Every Month</vt:lpstr>
      <vt:lpstr>Grey Model(GM) for time series prediction</vt:lpstr>
      <vt:lpstr>Grey Model(GM) for time series prediction</vt:lpstr>
      <vt:lpstr>Grey Model(GM) for time series prediction</vt:lpstr>
      <vt:lpstr>Validate My Grey Model(GM)</vt:lpstr>
      <vt:lpstr>Markov Chain for Status Transform Prediction</vt:lpstr>
      <vt:lpstr>Markov Chain for Status Transform Prediction</vt:lpstr>
      <vt:lpstr>Markov Chain for Status Transform Prediction</vt:lpstr>
      <vt:lpstr>Markov Chain for Status Transform Prediction</vt:lpstr>
      <vt:lpstr>Markov Chain for Status Transform Prediction</vt:lpstr>
      <vt:lpstr>Markov Chain for Status Transform Prediction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 Prediction</dc:title>
  <dc:creator>Microsoft Office User</dc:creator>
  <cp:lastModifiedBy>恩力 羅</cp:lastModifiedBy>
  <cp:revision>29</cp:revision>
  <dcterms:created xsi:type="dcterms:W3CDTF">2021-06-20T19:52:25Z</dcterms:created>
  <dcterms:modified xsi:type="dcterms:W3CDTF">2022-03-04T14:33:19Z</dcterms:modified>
</cp:coreProperties>
</file>